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73" r:id="rId4"/>
    <p:sldId id="272" r:id="rId5"/>
    <p:sldId id="259" r:id="rId6"/>
    <p:sldId id="260" r:id="rId7"/>
    <p:sldId id="269" r:id="rId8"/>
    <p:sldId id="262" r:id="rId9"/>
    <p:sldId id="270" r:id="rId10"/>
    <p:sldId id="268" r:id="rId11"/>
    <p:sldId id="271" r:id="rId1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86189" autoAdjust="0"/>
  </p:normalViewPr>
  <p:slideViewPr>
    <p:cSldViewPr snapToGrid="0">
      <p:cViewPr>
        <p:scale>
          <a:sx n="70" d="100"/>
          <a:sy n="70" d="100"/>
        </p:scale>
        <p:origin x="27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1B84C-5DD2-4590-BA5D-2558E43E3422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1F99B-3C65-478E-A53F-27AD3E7BDE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91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Pythagorean</a:t>
            </a: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ˋ</a:t>
            </a:r>
            <a:r>
              <a:rPr lang="el-GR" altLang="zh-TW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θ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ægəriən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]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畢達哥拉斯的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geometric condition for perpendicularity 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altLang="zh-TW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畫個圖說明一下 下面那個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altLang="zh-TW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altLang="zh-TW" dirty="0"/>
              <a:t>Rhombus </a:t>
            </a:r>
            <a:r>
              <a:rPr lang="zh-TW" altLang="en-US" dirty="0"/>
              <a:t>靈行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1F99B-3C65-478E-A53F-27AD3E7BDEB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31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perəˈleləˌɡram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rhombus. KK[ˋ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rɑmbəs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1F99B-3C65-478E-A53F-27AD3E7BDEB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40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https://yutsumura.com/prove-the-cauchy-schwarz-inequality/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1F99B-3C65-478E-A53F-27AD3E7BDEB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05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64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81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32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73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68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02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8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42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64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53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56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73C5-3560-4C58-A1BB-EF566F4F4747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E4206-CC47-4A54-A0D9-69EFD3DF1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34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230.png"/><Relationship Id="rId7" Type="http://schemas.openxmlformats.org/officeDocument/2006/relationships/image" Target="../media/image320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41.png"/><Relationship Id="rId5" Type="http://schemas.openxmlformats.org/officeDocument/2006/relationships/image" Target="../media/image300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em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0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Orthogonality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Hung-yi Lee</a:t>
            </a:r>
            <a:endParaRPr lang="zh-TW" altLang="en-US" sz="4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ED20638-40E4-40BE-8372-597A68223FCD}"/>
              </a:ext>
            </a:extLst>
          </p:cNvPr>
          <p:cNvSpPr txBox="1"/>
          <p:nvPr/>
        </p:nvSpPr>
        <p:spPr>
          <a:xfrm>
            <a:off x="2286000" y="573563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Reference: Chapter 7.1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09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Triangle Inequality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any vectors u and v, 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88" y="2397787"/>
            <a:ext cx="3679823" cy="52568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552422" y="3495638"/>
            <a:ext cx="1033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Proof: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988730" y="3628981"/>
                <a:ext cx="12629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730" y="3628981"/>
                <a:ext cx="1262974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1449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251704" y="3628981"/>
                <a:ext cx="3165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704" y="3628981"/>
                <a:ext cx="316503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77" r="-19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251704" y="4261599"/>
                <a:ext cx="33622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+2|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704" y="4261599"/>
                <a:ext cx="336220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630" r="-18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251704" y="4935802"/>
                <a:ext cx="359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704" y="4935802"/>
                <a:ext cx="3594189" cy="369332"/>
              </a:xfrm>
              <a:prstGeom prst="rect">
                <a:avLst/>
              </a:prstGeom>
              <a:blipFill>
                <a:blip r:embed="rId6"/>
                <a:stretch>
                  <a:fillRect l="-1525" t="-1667" r="-169" b="-1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251704" y="5681900"/>
                <a:ext cx="21602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704" y="5681900"/>
                <a:ext cx="216020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817" r="-563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34459" y="4871794"/>
            <a:ext cx="3517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Cauchy-Schwarz Inequality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832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4AA7568-E812-453C-BEC1-BECC1E242580}"/>
              </a:ext>
            </a:extLst>
          </p:cNvPr>
          <p:cNvSpPr txBox="1"/>
          <p:nvPr/>
        </p:nvSpPr>
        <p:spPr>
          <a:xfrm>
            <a:off x="777722" y="221443"/>
            <a:ext cx="1033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Proof: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1A37A88-1D8A-4F8B-B3C9-E875D19F15F8}"/>
                  </a:ext>
                </a:extLst>
              </p:cNvPr>
              <p:cNvSpPr txBox="1"/>
              <p:nvPr/>
            </p:nvSpPr>
            <p:spPr>
              <a:xfrm>
                <a:off x="3026830" y="354786"/>
                <a:ext cx="12629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1A37A88-1D8A-4F8B-B3C9-E875D19F1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830" y="354786"/>
                <a:ext cx="1262974" cy="369332"/>
              </a:xfrm>
              <a:prstGeom prst="rect">
                <a:avLst/>
              </a:prstGeom>
              <a:blipFill>
                <a:blip r:embed="rId3"/>
                <a:stretch>
                  <a:fillRect r="-1449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AE8205F-4046-40D9-8C36-9B5F9BC30255}"/>
                  </a:ext>
                </a:extLst>
              </p:cNvPr>
              <p:cNvSpPr txBox="1"/>
              <p:nvPr/>
            </p:nvSpPr>
            <p:spPr>
              <a:xfrm>
                <a:off x="4289804" y="354786"/>
                <a:ext cx="3165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AE8205F-4046-40D9-8C36-9B5F9BC30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04" y="354786"/>
                <a:ext cx="3165034" cy="369332"/>
              </a:xfrm>
              <a:prstGeom prst="rect">
                <a:avLst/>
              </a:prstGeom>
              <a:blipFill>
                <a:blip r:embed="rId4"/>
                <a:stretch>
                  <a:fillRect l="-578" r="-38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D7CD9DE-49EE-4082-AAE2-5B8D968E68AC}"/>
                  </a:ext>
                </a:extLst>
              </p:cNvPr>
              <p:cNvSpPr txBox="1"/>
              <p:nvPr/>
            </p:nvSpPr>
            <p:spPr>
              <a:xfrm>
                <a:off x="4289804" y="987404"/>
                <a:ext cx="33622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+2|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D7CD9DE-49EE-4082-AAE2-5B8D968E6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04" y="987404"/>
                <a:ext cx="3362202" cy="369332"/>
              </a:xfrm>
              <a:prstGeom prst="rect">
                <a:avLst/>
              </a:prstGeom>
              <a:blipFill>
                <a:blip r:embed="rId5"/>
                <a:stretch>
                  <a:fillRect l="-1815" r="-363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77982CB-CAF0-44DD-970B-54CCDC7AA690}"/>
                  </a:ext>
                </a:extLst>
              </p:cNvPr>
              <p:cNvSpPr txBox="1"/>
              <p:nvPr/>
            </p:nvSpPr>
            <p:spPr>
              <a:xfrm>
                <a:off x="4251704" y="5520002"/>
                <a:ext cx="38175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77982CB-CAF0-44DD-970B-54CCDC7AA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704" y="5520002"/>
                <a:ext cx="3817584" cy="369332"/>
              </a:xfrm>
              <a:prstGeom prst="rect">
                <a:avLst/>
              </a:prstGeom>
              <a:blipFill>
                <a:blip r:embed="rId6"/>
                <a:stretch>
                  <a:fillRect l="-1276" t="-1667" b="-1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87838E7-A2F6-4724-B7E9-3CC8BD4113BB}"/>
                  </a:ext>
                </a:extLst>
              </p:cNvPr>
              <p:cNvSpPr txBox="1"/>
              <p:nvPr/>
            </p:nvSpPr>
            <p:spPr>
              <a:xfrm>
                <a:off x="4251704" y="6151800"/>
                <a:ext cx="21602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87838E7-A2F6-4724-B7E9-3CC8BD411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704" y="6151800"/>
                <a:ext cx="2160207" cy="369332"/>
              </a:xfrm>
              <a:prstGeom prst="rect">
                <a:avLst/>
              </a:prstGeom>
              <a:blipFill>
                <a:blip r:embed="rId7"/>
                <a:stretch>
                  <a:fillRect l="-2817" r="-563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E29E896C-4BAF-48B5-B2B2-82B7621DE4E2}"/>
              </a:ext>
            </a:extLst>
          </p:cNvPr>
          <p:cNvSpPr/>
          <p:nvPr/>
        </p:nvSpPr>
        <p:spPr>
          <a:xfrm>
            <a:off x="734459" y="5455994"/>
            <a:ext cx="3517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Cauchy-Schwarz Inequality</a:t>
            </a:r>
            <a:endParaRPr lang="zh-TW" altLang="en-US" sz="2400" dirty="0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316E0BA4-DE63-490E-A4BC-E769A6825719}"/>
              </a:ext>
            </a:extLst>
          </p:cNvPr>
          <p:cNvCxnSpPr/>
          <p:nvPr/>
        </p:nvCxnSpPr>
        <p:spPr>
          <a:xfrm>
            <a:off x="-238836" y="1479566"/>
            <a:ext cx="96216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D7609D9-5477-4449-A382-0205EDB4F8D9}"/>
              </a:ext>
            </a:extLst>
          </p:cNvPr>
          <p:cNvCxnSpPr/>
          <p:nvPr/>
        </p:nvCxnSpPr>
        <p:spPr>
          <a:xfrm>
            <a:off x="-345743" y="5399964"/>
            <a:ext cx="96216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82C17DA-9A02-4297-A406-3FBC1679A051}"/>
                  </a:ext>
                </a:extLst>
              </p:cNvPr>
              <p:cNvSpPr txBox="1"/>
              <p:nvPr/>
            </p:nvSpPr>
            <p:spPr>
              <a:xfrm>
                <a:off x="300323" y="1695239"/>
                <a:ext cx="24838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82C17DA-9A02-4297-A406-3FBC1679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3" y="1695239"/>
                <a:ext cx="2483820" cy="369332"/>
              </a:xfrm>
              <a:prstGeom prst="rect">
                <a:avLst/>
              </a:prstGeom>
              <a:blipFill>
                <a:blip r:embed="rId8"/>
                <a:stretch>
                  <a:fillRect l="-3922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786338-6561-4D94-B2A5-FE9DE88F2581}"/>
              </a:ext>
            </a:extLst>
          </p:cNvPr>
          <p:cNvSpPr txBox="1"/>
          <p:nvPr/>
        </p:nvSpPr>
        <p:spPr>
          <a:xfrm>
            <a:off x="217715" y="2181641"/>
            <a:ext cx="1033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Proof:</a:t>
            </a:r>
            <a:endParaRPr lang="zh-TW" altLang="en-US" sz="2400" b="1" i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F269A6D-C324-4677-99CC-2464896DA041}"/>
                  </a:ext>
                </a:extLst>
              </p:cNvPr>
              <p:cNvSpPr txBox="1"/>
              <p:nvPr/>
            </p:nvSpPr>
            <p:spPr>
              <a:xfrm>
                <a:off x="1514901" y="2235015"/>
                <a:ext cx="2538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or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F269A6D-C324-4677-99CC-2464896DA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901" y="2235015"/>
                <a:ext cx="2538484" cy="461665"/>
              </a:xfrm>
              <a:prstGeom prst="rect">
                <a:avLst/>
              </a:prstGeom>
              <a:blipFill>
                <a:blip r:embed="rId9"/>
                <a:stretch>
                  <a:fillRect l="-3846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608827ED-BBC8-4291-BC9C-BAA267594AF3}"/>
              </a:ext>
            </a:extLst>
          </p:cNvPr>
          <p:cNvSpPr/>
          <p:nvPr/>
        </p:nvSpPr>
        <p:spPr>
          <a:xfrm>
            <a:off x="3878240" y="2368188"/>
            <a:ext cx="586853" cy="1953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5257F79-6894-494D-B0C0-67F8B6E2F7BF}"/>
                  </a:ext>
                </a:extLst>
              </p:cNvPr>
              <p:cNvSpPr txBox="1"/>
              <p:nvPr/>
            </p:nvSpPr>
            <p:spPr>
              <a:xfrm>
                <a:off x="4663075" y="2257108"/>
                <a:ext cx="24838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5257F79-6894-494D-B0C0-67F8B6E2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075" y="2257108"/>
                <a:ext cx="2483820" cy="369332"/>
              </a:xfrm>
              <a:prstGeom prst="rect">
                <a:avLst/>
              </a:prstGeom>
              <a:blipFill>
                <a:blip r:embed="rId10"/>
                <a:stretch>
                  <a:fillRect l="-4177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2E1C06-FD9C-46AE-9392-E3BA54508BFD}"/>
              </a:ext>
            </a:extLst>
          </p:cNvPr>
          <p:cNvSpPr txBox="1"/>
          <p:nvPr/>
        </p:nvSpPr>
        <p:spPr>
          <a:xfrm>
            <a:off x="183206" y="2667975"/>
            <a:ext cx="149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Otherwise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16181C0-C112-4B8A-9684-50CD0A2E8439}"/>
                  </a:ext>
                </a:extLst>
              </p:cNvPr>
              <p:cNvSpPr txBox="1"/>
              <p:nvPr/>
            </p:nvSpPr>
            <p:spPr>
              <a:xfrm>
                <a:off x="1811433" y="2840170"/>
                <a:ext cx="1215397" cy="682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16181C0-C112-4B8A-9684-50CD0A2E8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433" y="2840170"/>
                <a:ext cx="1215397" cy="6820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59C0D4C-A77A-43C5-AE26-E0C2EEF14E7B}"/>
                  </a:ext>
                </a:extLst>
              </p:cNvPr>
              <p:cNvSpPr txBox="1"/>
              <p:nvPr/>
            </p:nvSpPr>
            <p:spPr>
              <a:xfrm>
                <a:off x="3165137" y="2858692"/>
                <a:ext cx="1124667" cy="682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59C0D4C-A77A-43C5-AE26-E0C2EEF1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37" y="2858692"/>
                <a:ext cx="1124667" cy="6826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C054CB3-1F28-48FF-99E3-C6FEB7E62212}"/>
                  </a:ext>
                </a:extLst>
              </p:cNvPr>
              <p:cNvSpPr txBox="1"/>
              <p:nvPr/>
            </p:nvSpPr>
            <p:spPr>
              <a:xfrm>
                <a:off x="4512877" y="2882497"/>
                <a:ext cx="4397999" cy="682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C054CB3-1F28-48FF-99E3-C6FEB7E62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877" y="2882497"/>
                <a:ext cx="4397999" cy="68204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1D68949-67F9-4FD1-86FA-A9ABCA02E897}"/>
                  </a:ext>
                </a:extLst>
              </p:cNvPr>
              <p:cNvSpPr txBox="1"/>
              <p:nvPr/>
            </p:nvSpPr>
            <p:spPr>
              <a:xfrm>
                <a:off x="7729867" y="2384826"/>
                <a:ext cx="11710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1D68949-67F9-4FD1-86FA-A9ABCA02E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67" y="2384826"/>
                <a:ext cx="1171090" cy="369332"/>
              </a:xfrm>
              <a:prstGeom prst="rect">
                <a:avLst/>
              </a:prstGeom>
              <a:blipFill>
                <a:blip r:embed="rId14"/>
                <a:stretch>
                  <a:fillRect l="-3125" r="-625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132CF42-A0D1-4475-895A-7CED757EEB95}"/>
                  </a:ext>
                </a:extLst>
              </p:cNvPr>
              <p:cNvSpPr txBox="1"/>
              <p:nvPr/>
            </p:nvSpPr>
            <p:spPr>
              <a:xfrm>
                <a:off x="351677" y="3793542"/>
                <a:ext cx="7639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</m:oMath>
                </a14:m>
                <a:r>
                  <a:rPr lang="zh-TW" altLang="en-US" sz="24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2400" dirty="0"/>
                  <a:t>)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132CF42-A0D1-4475-895A-7CED757E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77" y="3793542"/>
                <a:ext cx="7639977" cy="369332"/>
              </a:xfrm>
              <a:prstGeom prst="rect">
                <a:avLst/>
              </a:prstGeom>
              <a:blipFill>
                <a:blip r:embed="rId15"/>
                <a:stretch>
                  <a:fillRect l="-1437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963CEA4-952F-49B0-A59D-8874F773C4EB}"/>
                  </a:ext>
                </a:extLst>
              </p:cNvPr>
              <p:cNvSpPr txBox="1"/>
              <p:nvPr/>
            </p:nvSpPr>
            <p:spPr>
              <a:xfrm>
                <a:off x="7022562" y="4219016"/>
                <a:ext cx="18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TW" altLang="en-US" sz="24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963CEA4-952F-49B0-A59D-8874F773C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562" y="4219016"/>
                <a:ext cx="1820948" cy="369332"/>
              </a:xfrm>
              <a:prstGeom prst="rect">
                <a:avLst/>
              </a:prstGeom>
              <a:blipFill>
                <a:blip r:embed="rId16"/>
                <a:stretch>
                  <a:fillRect l="-3679" t="-24590" r="-903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DC98BDE-612B-42AF-ABFE-00426259F748}"/>
                  </a:ext>
                </a:extLst>
              </p:cNvPr>
              <p:cNvSpPr txBox="1"/>
              <p:nvPr/>
            </p:nvSpPr>
            <p:spPr>
              <a:xfrm>
                <a:off x="360619" y="4624824"/>
                <a:ext cx="14505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DC98BDE-612B-42AF-ABFE-00426259F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19" y="4624824"/>
                <a:ext cx="1450590" cy="369332"/>
              </a:xfrm>
              <a:prstGeom prst="rect">
                <a:avLst/>
              </a:prstGeom>
              <a:blipFill>
                <a:blip r:embed="rId17"/>
                <a:stretch>
                  <a:fillRect l="-6723" r="-5042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EC0E45C-EC4D-4F59-A29F-C6931BCB2D1C}"/>
                  </a:ext>
                </a:extLst>
              </p:cNvPr>
              <p:cNvSpPr txBox="1"/>
              <p:nvPr/>
            </p:nvSpPr>
            <p:spPr>
              <a:xfrm>
                <a:off x="2311113" y="4414912"/>
                <a:ext cx="3484544" cy="750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EC0E45C-EC4D-4F59-A29F-C6931BCB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113" y="4414912"/>
                <a:ext cx="3484544" cy="75091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63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Norm &amp; Distance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b="1" dirty="0"/>
                  <a:t>Norm</a:t>
                </a:r>
                <a:r>
                  <a:rPr lang="en-US" altLang="zh-TW" dirty="0"/>
                  <a:t>: Norm of vector v is the length of v</a:t>
                </a:r>
              </a:p>
              <a:p>
                <a:pPr lvl="1"/>
                <a:r>
                  <a:rPr lang="en-US" altLang="zh-TW" sz="2800" dirty="0"/>
                  <a:t>Denoted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r>
                  <a:rPr lang="en-US" altLang="zh-TW" b="1" dirty="0"/>
                  <a:t>Distance</a:t>
                </a:r>
                <a:r>
                  <a:rPr lang="en-US" altLang="zh-TW" dirty="0"/>
                  <a:t>: The distance between two vectors u and v is defined by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652100" y="2514145"/>
                <a:ext cx="4125104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100" y="2514145"/>
                <a:ext cx="4125104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99570" y="5106568"/>
                <a:ext cx="1068754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0" y="5106568"/>
                <a:ext cx="1068754" cy="976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515037" y="5106568"/>
                <a:ext cx="1289584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037" y="5106568"/>
                <a:ext cx="1289584" cy="9766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498348" y="4299597"/>
                <a:ext cx="2868606" cy="457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348" y="4299597"/>
                <a:ext cx="2868606" cy="4574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094369" y="4891966"/>
                <a:ext cx="925574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ra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69" y="4891966"/>
                <a:ext cx="925574" cy="41287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928391" y="5106568"/>
                <a:ext cx="1839798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391" y="5106568"/>
                <a:ext cx="1839798" cy="9766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980899" y="5371256"/>
                <a:ext cx="3903504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899" y="5371256"/>
                <a:ext cx="3903504" cy="447238"/>
              </a:xfrm>
              <a:prstGeom prst="rect">
                <a:avLst/>
              </a:prstGeom>
              <a:blipFill rotWithShape="0">
                <a:blip r:embed="rId9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095000" y="6000711"/>
                <a:ext cx="925574" cy="420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e>
                      </m:ra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000" y="6000711"/>
                <a:ext cx="925574" cy="42037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07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D8D01B8-4DD6-4525-87D0-399C2559742D}"/>
                  </a:ext>
                </a:extLst>
              </p:cNvPr>
              <p:cNvSpPr txBox="1"/>
              <p:nvPr/>
            </p:nvSpPr>
            <p:spPr>
              <a:xfrm>
                <a:off x="2064533" y="1328535"/>
                <a:ext cx="3405356" cy="1278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D8D01B8-4DD6-4525-87D0-399C25597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33" y="1328535"/>
                <a:ext cx="3405356" cy="1278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E03F310-4909-4C03-8000-7FF21F7F5C76}"/>
                  </a:ext>
                </a:extLst>
              </p:cNvPr>
              <p:cNvSpPr txBox="1"/>
              <p:nvPr/>
            </p:nvSpPr>
            <p:spPr>
              <a:xfrm>
                <a:off x="2064533" y="2841879"/>
                <a:ext cx="46188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E03F310-4909-4C03-8000-7FF21F7F5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33" y="2841879"/>
                <a:ext cx="461889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2E4D9B1-74AF-4A4E-A845-CA3C5029175B}"/>
                  </a:ext>
                </a:extLst>
              </p:cNvPr>
              <p:cNvSpPr txBox="1"/>
              <p:nvPr/>
            </p:nvSpPr>
            <p:spPr>
              <a:xfrm>
                <a:off x="2040136" y="3521932"/>
                <a:ext cx="4380430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2E4D9B1-74AF-4A4E-A845-CA3C50291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136" y="3521932"/>
                <a:ext cx="4380430" cy="876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D101177-E207-49AE-A54B-53BAAF49B6AE}"/>
                  </a:ext>
                </a:extLst>
              </p:cNvPr>
              <p:cNvSpPr txBox="1"/>
              <p:nvPr/>
            </p:nvSpPr>
            <p:spPr>
              <a:xfrm>
                <a:off x="2040136" y="4726240"/>
                <a:ext cx="5521768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D101177-E207-49AE-A54B-53BAAF49B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136" y="4726240"/>
                <a:ext cx="5521768" cy="521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B94EEDE-E01B-4A5B-BD6E-B177540DE92A}"/>
                  </a:ext>
                </a:extLst>
              </p:cNvPr>
              <p:cNvSpPr txBox="1"/>
              <p:nvPr/>
            </p:nvSpPr>
            <p:spPr>
              <a:xfrm>
                <a:off x="2064533" y="5600376"/>
                <a:ext cx="4419800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B94EEDE-E01B-4A5B-BD6E-B177540DE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33" y="5600376"/>
                <a:ext cx="4419800" cy="876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D1FCD27-1F80-4E62-8E82-8489E5AC4A52}"/>
                  </a:ext>
                </a:extLst>
              </p:cNvPr>
              <p:cNvSpPr txBox="1"/>
              <p:nvPr/>
            </p:nvSpPr>
            <p:spPr>
              <a:xfrm>
                <a:off x="1483508" y="341551"/>
                <a:ext cx="4125104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D1FCD27-1F80-4E62-8E82-8489E5AC4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08" y="341551"/>
                <a:ext cx="4125104" cy="876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圓角 1">
            <a:extLst>
              <a:ext uri="{FF2B5EF4-FFF2-40B4-BE49-F238E27FC236}">
                <a16:creationId xmlns:a16="http://schemas.microsoft.com/office/drawing/2014/main" id="{DF5396FC-D264-45B3-A6F9-05B2AC9EA438}"/>
              </a:ext>
            </a:extLst>
          </p:cNvPr>
          <p:cNvSpPr/>
          <p:nvPr/>
        </p:nvSpPr>
        <p:spPr>
          <a:xfrm>
            <a:off x="5888989" y="504626"/>
            <a:ext cx="1978661" cy="52181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2-norm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6425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9EE84-BEA7-43A1-B2DB-F5DE03CD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Orthogonal</a:t>
            </a:r>
            <a:endParaRPr lang="zh-TW" altLang="en-US" dirty="0"/>
          </a:p>
        </p:txBody>
      </p:sp>
      <p:pic>
        <p:nvPicPr>
          <p:cNvPr id="4" name="How To Pronounce Orthogonal - Pronunciation Academy">
            <a:hlinkClick r:id="" action="ppaction://media"/>
            <a:extLst>
              <a:ext uri="{FF2B5EF4-FFF2-40B4-BE49-F238E27FC236}">
                <a16:creationId xmlns:a16="http://schemas.microsoft.com/office/drawing/2014/main" id="{3517CD24-C2A8-40F2-82AC-F37C4E5B0C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32734" y="2176500"/>
            <a:ext cx="3332528" cy="1874505"/>
          </a:xfrm>
        </p:spPr>
      </p:pic>
      <p:pic>
        <p:nvPicPr>
          <p:cNvPr id="5" name="How to Pronounce Orthogonal">
            <a:hlinkClick r:id="" action="ppaction://media"/>
            <a:extLst>
              <a:ext uri="{FF2B5EF4-FFF2-40B4-BE49-F238E27FC236}">
                <a16:creationId xmlns:a16="http://schemas.microsoft.com/office/drawing/2014/main" id="{9D9028AD-1714-4D9F-9354-8E3DAF8080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1420" y="2176500"/>
            <a:ext cx="3332454" cy="18745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E33250-D5EE-4BB4-A6C1-B10931D301B9}"/>
              </a:ext>
            </a:extLst>
          </p:cNvPr>
          <p:cNvSpPr/>
          <p:nvPr/>
        </p:nvSpPr>
        <p:spPr>
          <a:xfrm>
            <a:off x="690262" y="4074203"/>
            <a:ext cx="3343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https://www.youtube.com/watch?v=43BfcSkctYA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2A1D70-8560-44D1-AE9D-E1A89C38FC71}"/>
              </a:ext>
            </a:extLst>
          </p:cNvPr>
          <p:cNvSpPr/>
          <p:nvPr/>
        </p:nvSpPr>
        <p:spPr>
          <a:xfrm>
            <a:off x="5182822" y="4074203"/>
            <a:ext cx="333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https://www.youtube.com/watch?v=EktZVposDMU</a:t>
            </a:r>
          </a:p>
        </p:txBody>
      </p:sp>
    </p:spTree>
    <p:extLst>
      <p:ext uri="{BB962C8B-B14F-4D97-AF65-F5344CB8AC3E}">
        <p14:creationId xmlns:p14="http://schemas.microsoft.com/office/powerpoint/2010/main" val="228537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56" y="2758785"/>
            <a:ext cx="3748087" cy="14316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Dot Product &amp; Orthogonal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b="1" dirty="0"/>
                  <a:t>Dot product</a:t>
                </a:r>
                <a:r>
                  <a:rPr lang="en-US" altLang="zh-TW" dirty="0"/>
                  <a:t>: dot product of u and v is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b="1" dirty="0"/>
                  <a:t>Orthogonal</a:t>
                </a:r>
                <a:r>
                  <a:rPr lang="en-US" altLang="zh-TW" dirty="0"/>
                  <a:t>: u and v are orthogonal if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406515" y="2559665"/>
                <a:ext cx="43965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15" y="2559665"/>
                <a:ext cx="439658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1807109" y="5125322"/>
            <a:ext cx="541814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Orthogonal is actually “perpendicular”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807108" y="5695689"/>
            <a:ext cx="541814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Zero vector is orthogonal to every vector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971861" y="3289934"/>
                <a:ext cx="900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61" y="3289934"/>
                <a:ext cx="90095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401" t="-1667" r="-4082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966743" y="3214766"/>
            <a:ext cx="1021557" cy="496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61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 animBg="1"/>
      <p:bldP spid="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about Dot Product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4813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Cambria Math" panose="02040503050406030204" pitchFamily="18" charset="0"/>
                  </a:rPr>
                  <a:t>Let u and v be vectors, A be a matrix, and c be a scalar</a:t>
                </a:r>
                <a:endParaRPr lang="en-US" altLang="zh-TW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if and only if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𝑐𝑢</m:t>
                        </m:r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𝑐𝑣</m:t>
                        </m:r>
                      </m:e>
                    </m:d>
                  </m:oMath>
                </a14:m>
                <a:endParaRPr lang="en-US" altLang="zh-TW" sz="24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𝑐𝑢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𝐴𝑢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𝐴𝑢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48130"/>
              </a:xfrm>
              <a:blipFill rotWithShape="0">
                <a:blip r:embed="rId2"/>
                <a:stretch>
                  <a:fillRect l="-1005" t="-17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向下箭號 5"/>
          <p:cNvSpPr/>
          <p:nvPr/>
        </p:nvSpPr>
        <p:spPr>
          <a:xfrm rot="5400000">
            <a:off x="2879678" y="2169994"/>
            <a:ext cx="464024" cy="6823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616657" y="2279176"/>
            <a:ext cx="4148919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Connect norm and dot product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778000" y="5435600"/>
            <a:ext cx="13335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111500" y="5435600"/>
            <a:ext cx="14986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591050" y="5435600"/>
            <a:ext cx="14986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98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5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atex-image-1.pdf">
            <a:extLst>
              <a:ext uri="{FF2B5EF4-FFF2-40B4-BE49-F238E27FC236}">
                <a16:creationId xmlns:a16="http://schemas.microsoft.com/office/drawing/2014/main" id="{C5598FA2-B194-49DE-BAE9-6FB4CD8DB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25" y="1353339"/>
            <a:ext cx="1511300" cy="279400"/>
          </a:xfrm>
          <a:prstGeom prst="rect">
            <a:avLst/>
          </a:prstGeom>
        </p:spPr>
      </p:pic>
      <p:pic>
        <p:nvPicPr>
          <p:cNvPr id="5" name="Picture 3" descr="latex-image-1.pdf">
            <a:extLst>
              <a:ext uri="{FF2B5EF4-FFF2-40B4-BE49-F238E27FC236}">
                <a16:creationId xmlns:a16="http://schemas.microsoft.com/office/drawing/2014/main" id="{FFA595F1-EFDE-4E56-B2B2-490AF2DD2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69" y="5718815"/>
            <a:ext cx="3251200" cy="2794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2E4CE43-1A0E-4102-9C14-F3A46BE3A20E}"/>
              </a:ext>
            </a:extLst>
          </p:cNvPr>
          <p:cNvSpPr txBox="1"/>
          <p:nvPr/>
        </p:nvSpPr>
        <p:spPr>
          <a:xfrm>
            <a:off x="3868147" y="1152796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015295-AAA8-492D-A1F6-1985C6D0BE88}"/>
              </a:ext>
            </a:extLst>
          </p:cNvPr>
          <p:cNvSpPr/>
          <p:nvPr/>
        </p:nvSpPr>
        <p:spPr>
          <a:xfrm>
            <a:off x="702736" y="1246554"/>
            <a:ext cx="1241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Example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9E4CD1EC-0DC5-4F73-825D-12D65BA6CFE6}"/>
                  </a:ext>
                </a:extLst>
              </p:cNvPr>
              <p:cNvSpPr txBox="1"/>
              <p:nvPr/>
            </p:nvSpPr>
            <p:spPr>
              <a:xfrm>
                <a:off x="1758811" y="2281701"/>
                <a:ext cx="3567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9E4CD1EC-0DC5-4F73-825D-12D65BA6C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811" y="2281701"/>
                <a:ext cx="356752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6024CC-A0F3-4DCB-9D4D-0E4779F3E474}"/>
                  </a:ext>
                </a:extLst>
              </p:cNvPr>
              <p:cNvSpPr txBox="1"/>
              <p:nvPr/>
            </p:nvSpPr>
            <p:spPr>
              <a:xfrm>
                <a:off x="1758811" y="3052039"/>
                <a:ext cx="65605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6024CC-A0F3-4DCB-9D4D-0E4779F3E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811" y="3052039"/>
                <a:ext cx="6560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946804E-A64F-4396-8862-F97F91F920C8}"/>
                  </a:ext>
                </a:extLst>
              </p:cNvPr>
              <p:cNvSpPr txBox="1"/>
              <p:nvPr/>
            </p:nvSpPr>
            <p:spPr>
              <a:xfrm>
                <a:off x="1758811" y="3892464"/>
                <a:ext cx="65605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9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946804E-A64F-4396-8862-F97F91F9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811" y="3892464"/>
                <a:ext cx="65605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3E7D4CC-85CC-484D-99B0-327BC4896F11}"/>
                  </a:ext>
                </a:extLst>
              </p:cNvPr>
              <p:cNvSpPr txBox="1"/>
              <p:nvPr/>
            </p:nvSpPr>
            <p:spPr>
              <a:xfrm>
                <a:off x="2357202" y="4650860"/>
                <a:ext cx="9609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3E7D4CC-85CC-484D-99B0-327BC4896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202" y="4650860"/>
                <a:ext cx="96094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56FF0F1-28FB-49C7-BD2C-E1BB1F7A8B80}"/>
                  </a:ext>
                </a:extLst>
              </p:cNvPr>
              <p:cNvSpPr txBox="1"/>
              <p:nvPr/>
            </p:nvSpPr>
            <p:spPr>
              <a:xfrm>
                <a:off x="6437042" y="4650861"/>
                <a:ext cx="9609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56FF0F1-28FB-49C7-BD2C-E1BB1F7A8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042" y="4650861"/>
                <a:ext cx="96094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3180793-2614-4549-A63D-461B227FE701}"/>
                  </a:ext>
                </a:extLst>
              </p:cNvPr>
              <p:cNvSpPr txBox="1"/>
              <p:nvPr/>
            </p:nvSpPr>
            <p:spPr>
              <a:xfrm>
                <a:off x="3954107" y="4650861"/>
                <a:ext cx="1516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12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3180793-2614-4549-A63D-461B227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107" y="4650861"/>
                <a:ext cx="15165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F60E2C7-8ADB-4DE4-A9D7-4A597D0F80DB}"/>
              </a:ext>
            </a:extLst>
          </p:cNvPr>
          <p:cNvCxnSpPr/>
          <p:nvPr/>
        </p:nvCxnSpPr>
        <p:spPr>
          <a:xfrm>
            <a:off x="2743200" y="4354129"/>
            <a:ext cx="0" cy="29673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71CCFAD-7FDA-40C6-A413-3B905D965732}"/>
              </a:ext>
            </a:extLst>
          </p:cNvPr>
          <p:cNvCxnSpPr/>
          <p:nvPr/>
        </p:nvCxnSpPr>
        <p:spPr>
          <a:xfrm>
            <a:off x="6821117" y="4354128"/>
            <a:ext cx="0" cy="29673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右大括弧 17">
            <a:extLst>
              <a:ext uri="{FF2B5EF4-FFF2-40B4-BE49-F238E27FC236}">
                <a16:creationId xmlns:a16="http://schemas.microsoft.com/office/drawing/2014/main" id="{83B23632-AF6D-480C-A6A9-EDB2F0BD80DD}"/>
              </a:ext>
            </a:extLst>
          </p:cNvPr>
          <p:cNvSpPr/>
          <p:nvPr/>
        </p:nvSpPr>
        <p:spPr>
          <a:xfrm rot="5400000">
            <a:off x="4583268" y="3313534"/>
            <a:ext cx="296732" cy="2377919"/>
          </a:xfrm>
          <a:prstGeom prst="rightBrace">
            <a:avLst>
              <a:gd name="adj1" fmla="val 4928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3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/>
      <p:bldP spid="12" grpId="0"/>
      <p:bldP spid="14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081" y="470928"/>
            <a:ext cx="7886700" cy="1325563"/>
          </a:xfrm>
        </p:spPr>
        <p:txBody>
          <a:bodyPr/>
          <a:lstStyle/>
          <a:p>
            <a:r>
              <a:rPr lang="en-US" altLang="zh-TW" dirty="0"/>
              <a:t>Pythagorean Theorem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94061" y="1978711"/>
            <a:ext cx="3403837" cy="3138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602" y="1832761"/>
            <a:ext cx="3314148" cy="427986"/>
          </a:xfrm>
          <a:prstGeom prst="rect">
            <a:avLst/>
          </a:prstGeom>
        </p:spPr>
      </p:pic>
      <p:sp>
        <p:nvSpPr>
          <p:cNvPr id="6" name="左-右雙向箭號 5"/>
          <p:cNvSpPr/>
          <p:nvPr/>
        </p:nvSpPr>
        <p:spPr>
          <a:xfrm>
            <a:off x="4263669" y="1870882"/>
            <a:ext cx="766559" cy="4367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13003" y="1720757"/>
            <a:ext cx="3896435" cy="73697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84459" y="1710057"/>
            <a:ext cx="3896435" cy="73697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78" y="5796984"/>
            <a:ext cx="4542824" cy="34462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3960" y="5465240"/>
            <a:ext cx="1033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Proof:</a:t>
            </a:r>
            <a:endParaRPr lang="zh-TW" altLang="en-US" sz="2400" b="1" i="1" u="sng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4024140" y="6141612"/>
            <a:ext cx="76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103252" y="5556075"/>
            <a:ext cx="28067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=0 if and only if u and v are orthogonal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5C081FE-A34C-483E-BBFA-AB40D4DC1075}"/>
              </a:ext>
            </a:extLst>
          </p:cNvPr>
          <p:cNvSpPr txBox="1"/>
          <p:nvPr/>
        </p:nvSpPr>
        <p:spPr>
          <a:xfrm>
            <a:off x="6069861" y="3487635"/>
            <a:ext cx="19256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https://www.youtube.com/watch?v=KII0C17auQU</a:t>
            </a:r>
          </a:p>
        </p:txBody>
      </p:sp>
      <p:pic>
        <p:nvPicPr>
          <p:cNvPr id="9" name="How to Pronounce Pythagorean Theorem  _  Pythagorean Theorem Pronunciation">
            <a:hlinkClick r:id="" action="ppaction://media"/>
            <a:extLst>
              <a:ext uri="{FF2B5EF4-FFF2-40B4-BE49-F238E27FC236}">
                <a16:creationId xmlns:a16="http://schemas.microsoft.com/office/drawing/2014/main" id="{FECC0D69-954F-4E7A-95FA-491A831B14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24035" y="270499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2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C4F96-ED63-474F-B131-C03A3D63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Dot Product </a:t>
            </a:r>
            <a:r>
              <a:rPr lang="en-US" altLang="zh-TW" dirty="0" err="1"/>
              <a:t>v.s</a:t>
            </a:r>
            <a:r>
              <a:rPr lang="en-US" altLang="zh-TW" dirty="0"/>
              <a:t>. Geometry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17E31E-0867-4A65-A508-344C7F6F52D8}"/>
                  </a:ext>
                </a:extLst>
              </p:cNvPr>
              <p:cNvSpPr txBox="1"/>
              <p:nvPr/>
            </p:nvSpPr>
            <p:spPr>
              <a:xfrm>
                <a:off x="1559007" y="2874052"/>
                <a:ext cx="2255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17E31E-0867-4A65-A508-344C7F6F5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07" y="2874052"/>
                <a:ext cx="2255169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255295F-3E67-4061-8656-15A6263CD836}"/>
                  </a:ext>
                </a:extLst>
              </p:cNvPr>
              <p:cNvSpPr txBox="1"/>
              <p:nvPr/>
            </p:nvSpPr>
            <p:spPr>
              <a:xfrm>
                <a:off x="1559007" y="3429000"/>
                <a:ext cx="20457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255295F-3E67-4061-8656-15A6263C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07" y="3429000"/>
                <a:ext cx="2045753" cy="369332"/>
              </a:xfrm>
              <a:prstGeom prst="rect">
                <a:avLst/>
              </a:prstGeom>
              <a:blipFill>
                <a:blip r:embed="rId4"/>
                <a:stretch>
                  <a:fillRect l="-1194" t="-1667" r="-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BC37C7BE-0D6B-4A08-BFF5-B241E986374D}"/>
              </a:ext>
            </a:extLst>
          </p:cNvPr>
          <p:cNvGrpSpPr/>
          <p:nvPr/>
        </p:nvGrpSpPr>
        <p:grpSpPr>
          <a:xfrm>
            <a:off x="776363" y="1793267"/>
            <a:ext cx="7738987" cy="867302"/>
            <a:chOff x="252618" y="1778616"/>
            <a:chExt cx="7738987" cy="86730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BC027EFE-81CD-42DB-9FC4-792ED179F155}"/>
                </a:ext>
              </a:extLst>
            </p:cNvPr>
            <p:cNvSpPr txBox="1"/>
            <p:nvPr/>
          </p:nvSpPr>
          <p:spPr>
            <a:xfrm>
              <a:off x="290246" y="1814921"/>
              <a:ext cx="3896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The diagonals of a parallelogram are orthogonal.</a:t>
              </a:r>
              <a:endParaRPr lang="zh-TW" altLang="en-US" sz="2400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2EE32A0-B6AA-421C-BD2B-EE931B7584BB}"/>
                </a:ext>
              </a:extLst>
            </p:cNvPr>
            <p:cNvSpPr txBox="1"/>
            <p:nvPr/>
          </p:nvSpPr>
          <p:spPr>
            <a:xfrm>
              <a:off x="5206946" y="1778616"/>
              <a:ext cx="27846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The parallelogram is a rhombus (</a:t>
              </a:r>
              <a:r>
                <a:rPr lang="zh-TW" altLang="en-US" sz="2400" dirty="0"/>
                <a:t>菱形</a:t>
              </a:r>
              <a:r>
                <a:rPr lang="en-US" altLang="zh-TW" sz="2400" dirty="0"/>
                <a:t>). </a:t>
              </a:r>
              <a:endParaRPr lang="zh-TW" altLang="en-US" sz="2400" dirty="0"/>
            </a:p>
          </p:txBody>
        </p:sp>
        <p:sp>
          <p:nvSpPr>
            <p:cNvPr id="6" name="左-右雙向箭號 18">
              <a:extLst>
                <a:ext uri="{FF2B5EF4-FFF2-40B4-BE49-F238E27FC236}">
                  <a16:creationId xmlns:a16="http://schemas.microsoft.com/office/drawing/2014/main" id="{FC238F31-EABE-42B9-B744-D6B94BC6662B}"/>
                </a:ext>
              </a:extLst>
            </p:cNvPr>
            <p:cNvSpPr/>
            <p:nvPr/>
          </p:nvSpPr>
          <p:spPr>
            <a:xfrm>
              <a:off x="4292630" y="2039908"/>
              <a:ext cx="764009" cy="436728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72F24EB-1107-44BA-AE7F-0013A75B0A11}"/>
                </a:ext>
              </a:extLst>
            </p:cNvPr>
            <p:cNvSpPr/>
            <p:nvPr/>
          </p:nvSpPr>
          <p:spPr>
            <a:xfrm>
              <a:off x="252618" y="1872634"/>
              <a:ext cx="3896435" cy="736979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587AC3E-69B8-44F0-9A0D-37F9CD4B6472}"/>
                </a:ext>
              </a:extLst>
            </p:cNvPr>
            <p:cNvSpPr/>
            <p:nvPr/>
          </p:nvSpPr>
          <p:spPr>
            <a:xfrm>
              <a:off x="5194836" y="1825624"/>
              <a:ext cx="2784659" cy="783986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37D0CF-7017-4A70-A269-27493AABBAF1}"/>
              </a:ext>
            </a:extLst>
          </p:cNvPr>
          <p:cNvSpPr txBox="1"/>
          <p:nvPr/>
        </p:nvSpPr>
        <p:spPr>
          <a:xfrm>
            <a:off x="295307" y="2831534"/>
            <a:ext cx="1033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Proof: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F5228D4-C4A9-4085-8843-55F9E8479EB9}"/>
                  </a:ext>
                </a:extLst>
              </p:cNvPr>
              <p:cNvSpPr txBox="1"/>
              <p:nvPr/>
            </p:nvSpPr>
            <p:spPr>
              <a:xfrm>
                <a:off x="3814176" y="2875959"/>
                <a:ext cx="553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F5228D4-C4A9-4085-8843-55F9E8479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176" y="2875959"/>
                <a:ext cx="553548" cy="369332"/>
              </a:xfrm>
              <a:prstGeom prst="rect">
                <a:avLst/>
              </a:prstGeom>
              <a:blipFill>
                <a:blip r:embed="rId5"/>
                <a:stretch>
                  <a:fillRect l="-5556" r="-13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9">
            <a:extLst>
              <a:ext uri="{FF2B5EF4-FFF2-40B4-BE49-F238E27FC236}">
                <a16:creationId xmlns:a16="http://schemas.microsoft.com/office/drawing/2014/main" id="{3A5814DA-8805-4C86-A719-DC8EF816E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154" y="3274156"/>
            <a:ext cx="21955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sym typeface="Symbol" pitchFamily="18" charset="2"/>
              </a:rPr>
              <a:t></a:t>
            </a:r>
            <a:r>
              <a:rPr lang="en-US" altLang="zh-TW" sz="2800" b="1" dirty="0">
                <a:solidFill>
                  <a:srgbClr val="FF0000"/>
                </a:solidFill>
              </a:rPr>
              <a:t>u</a:t>
            </a:r>
            <a:r>
              <a:rPr lang="en-US" altLang="zh-TW" sz="2800" dirty="0">
                <a:solidFill>
                  <a:srgbClr val="FF0000"/>
                </a:solidFill>
                <a:sym typeface="Symbol" pitchFamily="18" charset="2"/>
              </a:rPr>
              <a:t></a:t>
            </a:r>
            <a:r>
              <a:rPr lang="en-US" altLang="zh-TW" sz="2800" dirty="0">
                <a:solidFill>
                  <a:srgbClr val="FF0000"/>
                </a:solidFill>
              </a:rPr>
              <a:t> = </a:t>
            </a:r>
            <a:r>
              <a:rPr lang="en-US" altLang="zh-TW" sz="2800" dirty="0">
                <a:solidFill>
                  <a:srgbClr val="FF0000"/>
                </a:solidFill>
                <a:sym typeface="Symbol" pitchFamily="18" charset="2"/>
              </a:rPr>
              <a:t></a:t>
            </a:r>
            <a:r>
              <a:rPr lang="en-US" altLang="zh-TW" sz="2800" b="1" dirty="0">
                <a:solidFill>
                  <a:srgbClr val="FF0000"/>
                </a:solidFill>
              </a:rPr>
              <a:t>v</a:t>
            </a:r>
            <a:r>
              <a:rPr lang="en-US" altLang="zh-TW" sz="2800" dirty="0">
                <a:solidFill>
                  <a:srgbClr val="FF0000"/>
                </a:solidFill>
                <a:sym typeface="Symbol" pitchFamily="18" charset="2"/>
              </a:rPr>
              <a:t></a:t>
            </a:r>
            <a:endParaRPr lang="en-US" altLang="zh-TW" sz="2800" b="1" dirty="0">
              <a:solidFill>
                <a:srgbClr val="FF0000"/>
              </a:solidFill>
              <a:sym typeface="Symbol" pitchFamily="18" charset="2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154677F-AE98-4D9B-A437-B6F704FBE75C}"/>
              </a:ext>
            </a:extLst>
          </p:cNvPr>
          <p:cNvCxnSpPr>
            <a:cxnSpLocks/>
          </p:cNvCxnSpPr>
          <p:nvPr/>
        </p:nvCxnSpPr>
        <p:spPr>
          <a:xfrm>
            <a:off x="4653458" y="3623138"/>
            <a:ext cx="1372797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279DAAB-A345-463D-A406-CD8008C9128B}"/>
                  </a:ext>
                </a:extLst>
              </p:cNvPr>
              <p:cNvSpPr txBox="1"/>
              <p:nvPr/>
            </p:nvSpPr>
            <p:spPr>
              <a:xfrm>
                <a:off x="3814176" y="3428044"/>
                <a:ext cx="553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279DAAB-A345-463D-A406-CD8008C91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176" y="3428044"/>
                <a:ext cx="553548" cy="369332"/>
              </a:xfrm>
              <a:prstGeom prst="rect">
                <a:avLst/>
              </a:prstGeom>
              <a:blipFill>
                <a:blip r:embed="rId6"/>
                <a:stretch>
                  <a:fillRect l="-5556" r="-1333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71B75B-2558-440B-BA10-41BB116E7F9A}"/>
              </a:ext>
            </a:extLst>
          </p:cNvPr>
          <p:cNvCxnSpPr>
            <a:cxnSpLocks/>
          </p:cNvCxnSpPr>
          <p:nvPr/>
        </p:nvCxnSpPr>
        <p:spPr>
          <a:xfrm>
            <a:off x="2121802" y="5477385"/>
            <a:ext cx="3731796" cy="73172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2194DB3-4C7E-459B-87FF-858047A118FA}"/>
              </a:ext>
            </a:extLst>
          </p:cNvPr>
          <p:cNvCxnSpPr>
            <a:cxnSpLocks/>
          </p:cNvCxnSpPr>
          <p:nvPr/>
        </p:nvCxnSpPr>
        <p:spPr>
          <a:xfrm flipV="1">
            <a:off x="2072749" y="4362415"/>
            <a:ext cx="1269422" cy="11149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210F907-1874-447F-A293-277B1F21A871}"/>
              </a:ext>
            </a:extLst>
          </p:cNvPr>
          <p:cNvCxnSpPr>
            <a:cxnSpLocks/>
          </p:cNvCxnSpPr>
          <p:nvPr/>
        </p:nvCxnSpPr>
        <p:spPr>
          <a:xfrm flipV="1">
            <a:off x="5853598" y="5094138"/>
            <a:ext cx="1269422" cy="11149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8BDAD5D-AAFB-46F9-BEA0-04721D4AD52F}"/>
              </a:ext>
            </a:extLst>
          </p:cNvPr>
          <p:cNvCxnSpPr>
            <a:cxnSpLocks/>
          </p:cNvCxnSpPr>
          <p:nvPr/>
        </p:nvCxnSpPr>
        <p:spPr>
          <a:xfrm>
            <a:off x="3342171" y="4351222"/>
            <a:ext cx="3731796" cy="73172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6268F5D-51B3-4BAA-A233-B646BDFEE06F}"/>
              </a:ext>
            </a:extLst>
          </p:cNvPr>
          <p:cNvCxnSpPr>
            <a:cxnSpLocks/>
          </p:cNvCxnSpPr>
          <p:nvPr/>
        </p:nvCxnSpPr>
        <p:spPr>
          <a:xfrm flipV="1">
            <a:off x="2190696" y="5089354"/>
            <a:ext cx="4932324" cy="35945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7B96BC5-9864-49ED-A313-D3AB5747C177}"/>
              </a:ext>
            </a:extLst>
          </p:cNvPr>
          <p:cNvCxnSpPr>
            <a:cxnSpLocks/>
          </p:cNvCxnSpPr>
          <p:nvPr/>
        </p:nvCxnSpPr>
        <p:spPr>
          <a:xfrm>
            <a:off x="3380086" y="4375235"/>
            <a:ext cx="2461402" cy="18226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E9694AE-7578-40B1-B154-588CA78A9CC7}"/>
                  </a:ext>
                </a:extLst>
              </p:cNvPr>
              <p:cNvSpPr txBox="1"/>
              <p:nvPr/>
            </p:nvSpPr>
            <p:spPr>
              <a:xfrm>
                <a:off x="3845264" y="5868355"/>
                <a:ext cx="253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E9694AE-7578-40B1-B154-588CA78A9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264" y="5868355"/>
                <a:ext cx="253083" cy="369332"/>
              </a:xfrm>
              <a:prstGeom prst="rect">
                <a:avLst/>
              </a:prstGeom>
              <a:blipFill>
                <a:blip r:embed="rId7"/>
                <a:stretch>
                  <a:fillRect l="-17073" r="-14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D40CABB-7BD6-4FAE-8A8B-0A7340A0C3E9}"/>
                  </a:ext>
                </a:extLst>
              </p:cNvPr>
              <p:cNvSpPr txBox="1"/>
              <p:nvPr/>
            </p:nvSpPr>
            <p:spPr>
              <a:xfrm>
                <a:off x="2472541" y="4586390"/>
                <a:ext cx="253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D40CABB-7BD6-4FAE-8A8B-0A7340A0C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541" y="4586390"/>
                <a:ext cx="253083" cy="369332"/>
              </a:xfrm>
              <a:prstGeom prst="rect">
                <a:avLst/>
              </a:prstGeom>
              <a:blipFill>
                <a:blip r:embed="rId8"/>
                <a:stretch>
                  <a:fillRect l="-17073" r="-12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61583AB-7566-48D2-A31D-4FAB3B5305CF}"/>
                  </a:ext>
                </a:extLst>
              </p:cNvPr>
              <p:cNvSpPr txBox="1"/>
              <p:nvPr/>
            </p:nvSpPr>
            <p:spPr>
              <a:xfrm>
                <a:off x="5561986" y="5157034"/>
                <a:ext cx="794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61583AB-7566-48D2-A31D-4FAB3B530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986" y="5157034"/>
                <a:ext cx="794898" cy="369332"/>
              </a:xfrm>
              <a:prstGeom prst="rect">
                <a:avLst/>
              </a:prstGeom>
              <a:blipFill>
                <a:blip r:embed="rId9"/>
                <a:stretch>
                  <a:fillRect l="-4580" r="-3817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82D996F-5F6C-4AB4-B0EC-7B1E41B34986}"/>
                  </a:ext>
                </a:extLst>
              </p:cNvPr>
              <p:cNvSpPr txBox="1"/>
              <p:nvPr/>
            </p:nvSpPr>
            <p:spPr>
              <a:xfrm>
                <a:off x="3193755" y="4775168"/>
                <a:ext cx="794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82D996F-5F6C-4AB4-B0EC-7B1E41B34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755" y="4775168"/>
                <a:ext cx="794898" cy="369332"/>
              </a:xfrm>
              <a:prstGeom prst="rect">
                <a:avLst/>
              </a:prstGeom>
              <a:blipFill>
                <a:blip r:embed="rId10"/>
                <a:stretch>
                  <a:fillRect l="-5385" r="-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21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5" grpId="0"/>
      <p:bldP spid="31" grpId="0"/>
      <p:bldP spid="32" grpId="0"/>
      <p:bldP spid="33" grpId="0"/>
      <p:bldP spid="37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654</Words>
  <Application>Microsoft Office PowerPoint</Application>
  <PresentationFormat>如螢幕大小 (4:3)</PresentationFormat>
  <Paragraphs>121</Paragraphs>
  <Slides>11</Slides>
  <Notes>3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Office 佈景主題</vt:lpstr>
      <vt:lpstr>Orthogonality</vt:lpstr>
      <vt:lpstr>Norm &amp; Distance</vt:lpstr>
      <vt:lpstr>PowerPoint 簡報</vt:lpstr>
      <vt:lpstr>Orthogonal</vt:lpstr>
      <vt:lpstr>Dot Product &amp; Orthogonal</vt:lpstr>
      <vt:lpstr>More about Dot Product </vt:lpstr>
      <vt:lpstr>PowerPoint 簡報</vt:lpstr>
      <vt:lpstr>Pythagorean Theorem</vt:lpstr>
      <vt:lpstr>Dot Product v.s. Geometry</vt:lpstr>
      <vt:lpstr>Triangle Inequality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Orthogonality</dc:title>
  <dc:creator>Lee Hung-yi</dc:creator>
  <cp:lastModifiedBy>Hung-yi Lee</cp:lastModifiedBy>
  <cp:revision>52</cp:revision>
  <dcterms:created xsi:type="dcterms:W3CDTF">2016-05-02T15:29:34Z</dcterms:created>
  <dcterms:modified xsi:type="dcterms:W3CDTF">2020-12-03T17:10:59Z</dcterms:modified>
</cp:coreProperties>
</file>